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17" r:id="rId4"/>
    <p:sldId id="259" r:id="rId5"/>
    <p:sldId id="318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323" r:id="rId24"/>
    <p:sldId id="282" r:id="rId25"/>
    <p:sldId id="284" r:id="rId26"/>
    <p:sldId id="286" r:id="rId27"/>
    <p:sldId id="287" r:id="rId28"/>
    <p:sldId id="295" r:id="rId29"/>
    <p:sldId id="325" r:id="rId30"/>
    <p:sldId id="324" r:id="rId31"/>
    <p:sldId id="291" r:id="rId32"/>
    <p:sldId id="298" r:id="rId33"/>
    <p:sldId id="292" r:id="rId34"/>
    <p:sldId id="299" r:id="rId35"/>
    <p:sldId id="301" r:id="rId36"/>
    <p:sldId id="311" r:id="rId37"/>
    <p:sldId id="300" r:id="rId38"/>
    <p:sldId id="313" r:id="rId39"/>
    <p:sldId id="302" r:id="rId40"/>
    <p:sldId id="321" r:id="rId41"/>
    <p:sldId id="312" r:id="rId42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HelveticaNeueLT Std" panose="020B0604020202020204" pitchFamily="34" charset="0"/>
      <p:regular r:id="rId49"/>
    </p:embeddedFont>
    <p:embeddedFont>
      <p:font typeface="HelveticaNeueLT Std Med Cn" panose="020B0606030502030204" pitchFamily="34" charset="0"/>
      <p:regular r:id="rId50"/>
      <p: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4660"/>
  </p:normalViewPr>
  <p:slideViewPr>
    <p:cSldViewPr snapToGrid="0">
      <p:cViewPr varScale="1">
        <p:scale>
          <a:sx n="92" d="100"/>
          <a:sy n="92" d="100"/>
        </p:scale>
        <p:origin x="1452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11-Apr-19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9.png"/><Relationship Id="rId9" Type="http://schemas.microsoft.com/office/2007/relationships/diagramDrawing" Target="../diagrams/drawing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hub.docker.com/u/volosof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ms-demo-do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ikalkan/presentation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72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NeueLT Std Med Cn" panose="020B0606030502030204" pitchFamily="34" charset="0"/>
              </a:rPr>
              <a:t>MICROSERVICE IMPLEMENTATION: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8620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" panose="020B0604020202020204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775AA-F413-438C-8986-714D12EC485B}"/>
              </a:ext>
            </a:extLst>
          </p:cNvPr>
          <p:cNvSpPr txBox="1"/>
          <p:nvPr/>
        </p:nvSpPr>
        <p:spPr>
          <a:xfrm>
            <a:off x="2949498" y="5226299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FC1EF-62BC-4272-B253-458CEBB0F687}"/>
              </a:ext>
            </a:extLst>
          </p:cNvPr>
          <p:cNvSpPr txBox="1"/>
          <p:nvPr/>
        </p:nvSpPr>
        <p:spPr>
          <a:xfrm>
            <a:off x="7906242" y="5227228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395F3-2AAD-45C0-9B85-551FCA22C473}"/>
              </a:ext>
            </a:extLst>
          </p:cNvPr>
          <p:cNvCxnSpPr>
            <a:stCxn id="3" idx="0"/>
          </p:cNvCxnSpPr>
          <p:nvPr/>
        </p:nvCxnSpPr>
        <p:spPr>
          <a:xfrm flipV="1">
            <a:off x="3689156" y="4997603"/>
            <a:ext cx="305165" cy="22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ACDD32-F08F-4A4E-B0F1-D1836BE140C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202968" y="4970606"/>
            <a:ext cx="442932" cy="25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logging/tracing/monitoring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30" grpId="0" animBg="1"/>
      <p:bldP spid="33" grpId="0" animBg="1"/>
      <p:bldP spid="34" grpId="0" animBg="1"/>
      <p:bldP spid="36" grpId="0" animBg="1"/>
      <p:bldP spid="38" grpId="0" animBg="1"/>
      <p:bldP spid="46" grpId="0" animBg="1"/>
      <p:bldP spid="6" grpId="0"/>
      <p:bldP spid="48" grpId="0" animBg="1"/>
      <p:bldP spid="51" grpId="0" animBg="1"/>
      <p:bldP spid="7" grpId="0" animBg="1"/>
      <p:bldP spid="54" grpId="0" animBg="1"/>
      <p:bldP spid="5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Grant Types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credentials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CF93B2E8-E663-4B72-9578-3F6B8C542E8B}"/>
              </a:ext>
            </a:extLst>
          </p:cNvPr>
          <p:cNvSpPr txBox="1"/>
          <p:nvPr/>
        </p:nvSpPr>
        <p:spPr>
          <a:xfrm>
            <a:off x="8987078" y="3880899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9C46FD-DB5C-4DEC-9DF6-29705CF10293}"/>
              </a:ext>
            </a:extLst>
          </p:cNvPr>
          <p:cNvSpPr txBox="1"/>
          <p:nvPr/>
        </p:nvSpPr>
        <p:spPr>
          <a:xfrm rot="3004515">
            <a:off x="1858450" y="4479372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B1CFBC-CEF0-492B-AE5E-35DA218ECA22}"/>
              </a:ext>
            </a:extLst>
          </p:cNvPr>
          <p:cNvSpPr txBox="1"/>
          <p:nvPr/>
        </p:nvSpPr>
        <p:spPr>
          <a:xfrm rot="18551945">
            <a:off x="1785116" y="2958009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78122D-0ACD-4DFF-836B-BC078B3FA28E}"/>
              </a:ext>
            </a:extLst>
          </p:cNvPr>
          <p:cNvSpPr txBox="1"/>
          <p:nvPr/>
        </p:nvSpPr>
        <p:spPr>
          <a:xfrm rot="18551945">
            <a:off x="1254845" y="2781945"/>
            <a:ext cx="1974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Needs authentication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Hybrid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F0DC57-CAFA-402A-B092-CD964D740A40}"/>
              </a:ext>
            </a:extLst>
          </p:cNvPr>
          <p:cNvSpPr/>
          <p:nvPr/>
        </p:nvSpPr>
        <p:spPr>
          <a:xfrm>
            <a:off x="2861331" y="1861297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 (MVC)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6C125E-A9CB-454D-B619-4A3F02C78640}"/>
              </a:ext>
            </a:extLst>
          </p:cNvPr>
          <p:cNvSpPr/>
          <p:nvPr/>
        </p:nvSpPr>
        <p:spPr>
          <a:xfrm>
            <a:off x="2861330" y="5312103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10" name="Picture 4" descr="Image result for identityserver logo">
            <a:extLst>
              <a:ext uri="{FF2B5EF4-FFF2-40B4-BE49-F238E27FC236}">
                <a16:creationId xmlns:a16="http://schemas.microsoft.com/office/drawing/2014/main" id="{EB05CC38-00B8-4B99-8A23-817E993E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00" y="534274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browser">
            <a:extLst>
              <a:ext uri="{FF2B5EF4-FFF2-40B4-BE49-F238E27FC236}">
                <a16:creationId xmlns:a16="http://schemas.microsoft.com/office/drawing/2014/main" id="{9DD11291-EBB0-4B72-8F9C-9716DDD0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29" y="3648408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76D09-AB3B-49B1-A841-8C94697205E3}"/>
              </a:ext>
            </a:extLst>
          </p:cNvPr>
          <p:cNvSpPr txBox="1"/>
          <p:nvPr/>
        </p:nvSpPr>
        <p:spPr>
          <a:xfrm>
            <a:off x="808231" y="3752064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52AECD-B9F0-450F-843C-6A3971BDDCC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891675" y="2414972"/>
            <a:ext cx="969654" cy="123343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3605C5-0C1D-47FE-B5E8-174FFCA1551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91675" y="4163499"/>
            <a:ext cx="969654" cy="1148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EE049B-2E35-4318-80F1-CD8A9C4DABC1}"/>
              </a:ext>
            </a:extLst>
          </p:cNvPr>
          <p:cNvCxnSpPr>
            <a:cxnSpLocks/>
          </p:cNvCxnSpPr>
          <p:nvPr/>
        </p:nvCxnSpPr>
        <p:spPr>
          <a:xfrm>
            <a:off x="2066192" y="4123592"/>
            <a:ext cx="1043357" cy="118725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AB111-4A3E-4F90-AF06-675B2FCC0F8F}"/>
              </a:ext>
            </a:extLst>
          </p:cNvPr>
          <p:cNvCxnSpPr>
            <a:cxnSpLocks/>
          </p:cNvCxnSpPr>
          <p:nvPr/>
        </p:nvCxnSpPr>
        <p:spPr>
          <a:xfrm flipV="1">
            <a:off x="2052084" y="2414972"/>
            <a:ext cx="1038299" cy="12638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E732E4-1F3C-40E5-8141-06741B100E4B}"/>
              </a:ext>
            </a:extLst>
          </p:cNvPr>
          <p:cNvSpPr txBox="1"/>
          <p:nvPr/>
        </p:nvSpPr>
        <p:spPr>
          <a:xfrm rot="3004515">
            <a:off x="1711987" y="4656763"/>
            <a:ext cx="1085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Redirected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7AE6FB-D317-4C52-BA3A-D8536DB7425E}"/>
              </a:ext>
            </a:extLst>
          </p:cNvPr>
          <p:cNvCxnSpPr/>
          <p:nvPr/>
        </p:nvCxnSpPr>
        <p:spPr>
          <a:xfrm>
            <a:off x="3551275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146DFB-D161-4DA9-AD16-2F0FE1DE8C55}"/>
              </a:ext>
            </a:extLst>
          </p:cNvPr>
          <p:cNvSpPr txBox="1"/>
          <p:nvPr/>
        </p:nvSpPr>
        <p:spPr>
          <a:xfrm>
            <a:off x="3561702" y="3429000"/>
            <a:ext cx="820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- 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request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CC7950-6685-4BD5-8B89-2647441B5CC2}"/>
              </a:ext>
            </a:extLst>
          </p:cNvPr>
          <p:cNvCxnSpPr/>
          <p:nvPr/>
        </p:nvCxnSpPr>
        <p:spPr>
          <a:xfrm flipV="1">
            <a:off x="4499528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1C9E98-0B2C-4737-8ACC-D5BEAD6C94D2}"/>
              </a:ext>
            </a:extLst>
          </p:cNvPr>
          <p:cNvSpPr txBox="1"/>
          <p:nvPr/>
        </p:nvSpPr>
        <p:spPr>
          <a:xfrm>
            <a:off x="4510161" y="3433916"/>
            <a:ext cx="1381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- Id 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- Access Token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7F1636-CD79-48A1-B6E5-4A7E26BE9B07}"/>
              </a:ext>
            </a:extLst>
          </p:cNvPr>
          <p:cNvSpPr txBox="1"/>
          <p:nvPr/>
        </p:nvSpPr>
        <p:spPr>
          <a:xfrm>
            <a:off x="3590908" y="5864523"/>
            <a:ext cx="189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(Login &amp; Consent UI)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33A264-4767-4228-8574-13FF09C83E29}"/>
              </a:ext>
            </a:extLst>
          </p:cNvPr>
          <p:cNvSpPr/>
          <p:nvPr/>
        </p:nvSpPr>
        <p:spPr>
          <a:xfrm>
            <a:off x="7085340" y="36098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3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05B3D51-9226-4571-BC2A-0F02EA7B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32" y="36268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CDD0F09C-E687-471E-A137-F942F0F7B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458950"/>
              </p:ext>
            </p:extLst>
          </p:nvPr>
        </p:nvGraphicFramePr>
        <p:xfrm>
          <a:off x="9846144" y="3100108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A670669-F7F0-40DB-919E-89A3957CCEDE}"/>
              </a:ext>
            </a:extLst>
          </p:cNvPr>
          <p:cNvSpPr txBox="1"/>
          <p:nvPr/>
        </p:nvSpPr>
        <p:spPr>
          <a:xfrm>
            <a:off x="9846144" y="451885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E2CB4B-F973-43F8-9D24-D6A0253B7DDB}"/>
              </a:ext>
            </a:extLst>
          </p:cNvPr>
          <p:cNvCxnSpPr>
            <a:cxnSpLocks/>
          </p:cNvCxnSpPr>
          <p:nvPr/>
        </p:nvCxnSpPr>
        <p:spPr>
          <a:xfrm>
            <a:off x="6220046" y="2414970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3A5D24-1693-4B4F-A810-8E9055198AA7}"/>
              </a:ext>
            </a:extLst>
          </p:cNvPr>
          <p:cNvCxnSpPr/>
          <p:nvPr/>
        </p:nvCxnSpPr>
        <p:spPr>
          <a:xfrm flipH="1">
            <a:off x="6230473" y="4163499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E127B6-9463-4A91-9869-AD5B763660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988030" y="3886663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3E65F68-10ED-4F7E-B501-0805AABE0895}"/>
              </a:ext>
            </a:extLst>
          </p:cNvPr>
          <p:cNvSpPr txBox="1"/>
          <p:nvPr/>
        </p:nvSpPr>
        <p:spPr>
          <a:xfrm rot="2959306">
            <a:off x="6282040" y="2811824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234D9B-5871-491E-9B44-F2E0E9DD1773}"/>
              </a:ext>
            </a:extLst>
          </p:cNvPr>
          <p:cNvSpPr txBox="1"/>
          <p:nvPr/>
        </p:nvSpPr>
        <p:spPr>
          <a:xfrm rot="18713382">
            <a:off x="6142184" y="4485488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8252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3" grpId="0"/>
      <p:bldP spid="34" grpId="0"/>
      <p:bldP spid="30" grpId="0"/>
      <p:bldP spid="8" grpId="0" animBg="1"/>
      <p:bldP spid="9" grpId="0" animBg="1"/>
      <p:bldP spid="13" grpId="0"/>
      <p:bldP spid="32" grpId="0"/>
      <p:bldP spid="36" grpId="0"/>
      <p:bldP spid="40" grpId="0"/>
      <p:bldP spid="41" grpId="0"/>
      <p:bldP spid="42" grpId="0" animBg="1"/>
      <p:bldGraphic spid="39" grpId="0">
        <p:bldAsOne/>
      </p:bldGraphic>
      <p:bldP spid="44" grpId="0"/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 entrance </a:t>
            </a:r>
            <a:r>
              <a:rPr lang="en-US" sz="2000" dirty="0">
                <a:latin typeface="HelveticaNeueLT Std" panose="020B0604020202020204" pitchFamily="34" charset="0"/>
              </a:rPr>
              <a:t>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</a:t>
            </a:r>
            <a:r>
              <a:rPr lang="en-US" sz="2000" b="1" dirty="0">
                <a:latin typeface="HelveticaNeueLT Std" panose="020B0604020202020204" pitchFamily="34" charset="0"/>
              </a:rPr>
              <a:t>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Used </a:t>
            </a:r>
            <a:r>
              <a:rPr lang="en-US" sz="2000" b="1" dirty="0">
                <a:latin typeface="HelveticaNeueLT Std" panose="020B0604020202020204" pitchFamily="34" charset="0"/>
              </a:rPr>
              <a:t>Ocelot</a:t>
            </a:r>
            <a:r>
              <a:rPr lang="en-US" sz="2000" dirty="0">
                <a:latin typeface="HelveticaNeueLT Std" panose="020B0604020202020204" pitchFamily="34" charset="0"/>
              </a:rPr>
              <a:t> in this solution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43" grpId="0"/>
      <p:bldP spid="44" grpId="0"/>
      <p:bldP spid="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478717"/>
            <a:ext cx="3900056" cy="347298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Publish</a:t>
            </a:r>
            <a:r>
              <a:rPr lang="en-US" sz="2000" dirty="0">
                <a:latin typeface="HelveticaNeueLT Std" panose="020B0604020202020204" pitchFamily="34" charset="0"/>
              </a:rPr>
              <a:t> messages to a </a:t>
            </a:r>
            <a:r>
              <a:rPr lang="en-US" sz="2000" b="1" dirty="0">
                <a:latin typeface="HelveticaNeueLT Std" panose="020B0604020202020204" pitchFamily="34" charset="0"/>
              </a:rPr>
              <a:t>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</a:t>
            </a:r>
            <a:r>
              <a:rPr lang="en-US" sz="2000" b="1" dirty="0">
                <a:latin typeface="HelveticaNeueLT Std" panose="020B0604020202020204" pitchFamily="34" charset="0"/>
              </a:rPr>
              <a:t>subscribe</a:t>
            </a:r>
            <a:r>
              <a:rPr lang="en-US" sz="2000" dirty="0">
                <a:latin typeface="HelveticaNeueLT Std" panose="020B0604020202020204" pitchFamily="34" charset="0"/>
              </a:rPr>
              <a:t>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</a:t>
            </a:r>
            <a:r>
              <a:rPr lang="en-US" sz="2000" b="1" dirty="0">
                <a:latin typeface="HelveticaNeueLT Std" panose="020B0604020202020204" pitchFamily="34" charset="0"/>
              </a:rPr>
              <a:t>copy</a:t>
            </a:r>
            <a:r>
              <a:rPr lang="en-US" sz="2000" dirty="0">
                <a:latin typeface="HelveticaNeueLT Std" panose="020B0604020202020204" pitchFamily="34" charset="0"/>
              </a:rPr>
              <a:t> of each message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Ordered (FIFO) &amp; guaranteed delivery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applications may not be online at the same time</a:t>
            </a: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(topic)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F79A3D-ED61-4AE7-9C6D-7E18CA351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78" y="1787099"/>
            <a:ext cx="6102817" cy="22370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7B06B4-6E77-47B6-8433-B7EBE2F40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078" y="4327243"/>
            <a:ext cx="9258300" cy="49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7A1872-9B3C-4C07-8DC6-4BC273687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078" y="5000920"/>
            <a:ext cx="10639425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80016-25E8-4853-98F3-ADF700EEFCF5}"/>
              </a:ext>
            </a:extLst>
          </p:cNvPr>
          <p:cNvSpPr txBox="1"/>
          <p:nvPr/>
        </p:nvSpPr>
        <p:spPr>
          <a:xfrm>
            <a:off x="337929" y="1727037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92A55-CE60-4546-A2E8-612D3C5B0F8C}"/>
              </a:ext>
            </a:extLst>
          </p:cNvPr>
          <p:cNvSpPr txBox="1"/>
          <p:nvPr/>
        </p:nvSpPr>
        <p:spPr>
          <a:xfrm>
            <a:off x="337929" y="4069793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BCD766-4AFE-464A-92F6-A0043EE21E69}"/>
              </a:ext>
            </a:extLst>
          </p:cNvPr>
          <p:cNvSpPr txBox="1"/>
          <p:nvPr/>
        </p:nvSpPr>
        <p:spPr>
          <a:xfrm>
            <a:off x="337928" y="5037269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1249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CECD5E-C594-416A-A225-3A2EDF96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2043546"/>
            <a:ext cx="10382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6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 &amp;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Email…)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REST Call</a:t>
            </a:r>
            <a:r>
              <a:rPr lang="en-US" sz="1800" dirty="0">
                <a:latin typeface="HelveticaNeueLT Std" panose="020B0604020202020204" pitchFamily="34" charset="0"/>
              </a:rPr>
              <a:t>? Can be slow and also leads to a heavy load to the Identity (all services may use it)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REST call is not practical at all</a:t>
            </a:r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 &amp;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00B050"/>
                </a:solidFill>
              </a:rPr>
              <a:t>BlogUsers</a:t>
            </a:r>
            <a:r>
              <a:rPr lang="en-US" sz="1600" u="sng" dirty="0">
                <a:solidFill>
                  <a:srgbClr val="00B050"/>
                </a:solidFill>
              </a:rPr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UserName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 &amp; Synchronization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588490" y="3480230"/>
            <a:ext cx="1633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query/Insert/delete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/>
      <p:bldP spid="32" grpId="0"/>
      <p:bldP spid="33" grpId="0"/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514210" y="2652326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700167" y="2652326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767018" y="480258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328475" y="48025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7266494" y="4225964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7266495" y="30491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7266495" y="5148957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783224" y="2098653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71" y="408024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5138269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30566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40" y="212873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67" y="48195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351376" y="4099078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8006" y="5194101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6231165" y="4502801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6231165" y="5079425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3293814" y="5079425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814693" y="3439145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460082" y="3433415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(hybrid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472357" y="50094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361188" y="5206820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6324283" y="429759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465109" y="3325586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470112" y="4521017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456909" y="5439612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589012" y="448625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618490" y="535626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618489" y="326188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1441AC-62BF-4D54-946C-C5A95071F691}"/>
              </a:ext>
            </a:extLst>
          </p:cNvPr>
          <p:cNvSpPr txBox="1"/>
          <p:nvPr/>
        </p:nvSpPr>
        <p:spPr>
          <a:xfrm>
            <a:off x="1043954" y="5058371"/>
            <a:ext cx="69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auth</a:t>
            </a:r>
          </a:p>
          <a:p>
            <a:pPr algn="ctr"/>
            <a:r>
              <a:rPr lang="en-US" sz="1400" dirty="0"/>
              <a:t>cookie</a:t>
            </a:r>
            <a:endParaRPr lang="en-US" sz="1100" dirty="0"/>
          </a:p>
        </p:txBody>
      </p:sp>
      <p:pic>
        <p:nvPicPr>
          <p:cNvPr id="1026" name="Picture 2" descr="Image result for browser">
            <a:extLst>
              <a:ext uri="{FF2B5EF4-FFF2-40B4-BE49-F238E27FC236}">
                <a16:creationId xmlns:a16="http://schemas.microsoft.com/office/drawing/2014/main" id="{963E42A5-6CF1-4B5E-A80B-35686951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3" y="4819575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89548B-66F6-4757-A3B8-1ACBFD5B72E2}"/>
              </a:ext>
            </a:extLst>
          </p:cNvPr>
          <p:cNvCxnSpPr>
            <a:stCxn id="1026" idx="3"/>
            <a:endCxn id="44" idx="1"/>
          </p:cNvCxnSpPr>
          <p:nvPr/>
        </p:nvCxnSpPr>
        <p:spPr>
          <a:xfrm>
            <a:off x="1023804" y="5077121"/>
            <a:ext cx="743214" cy="230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934FFA-D247-4083-8611-6FB9868F6E8E}"/>
              </a:ext>
            </a:extLst>
          </p:cNvPr>
          <p:cNvSpPr txBox="1"/>
          <p:nvPr/>
        </p:nvSpPr>
        <p:spPr>
          <a:xfrm>
            <a:off x="339184" y="4556205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1" grpId="0" animBg="1"/>
      <p:bldP spid="88" grpId="0"/>
      <p:bldP spid="90" grpId="0"/>
      <p:bldP spid="98" grpId="0"/>
      <p:bldP spid="99" grpId="0"/>
      <p:bldP spid="100" grpId="0"/>
      <p:bldP spid="106" grpId="0"/>
      <p:bldP spid="107" grpId="0"/>
      <p:bldP spid="108" grpId="0"/>
      <p:bldP spid="32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Use distributed transaction patterns, like </a:t>
            </a:r>
            <a:r>
              <a:rPr lang="en-US" sz="2000" b="1" dirty="0">
                <a:latin typeface="HelveticaNeueLT Std" panose="020B0604020202020204" pitchFamily="34" charset="0"/>
              </a:rPr>
              <a:t>Saga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3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  <a:p>
            <a:pPr algn="ctr"/>
            <a:r>
              <a:rPr lang="en-US" sz="1600" dirty="0"/>
              <a:t>(with retry)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2" grpId="0"/>
      <p:bldP spid="32" grpId="0"/>
      <p:bldP spid="33" grpId="0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CB2760-BD5B-4A46-B5A0-1E26904B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The solution has been configured to run on </a:t>
            </a:r>
            <a:r>
              <a:rPr lang="en-US" sz="2000" b="1" dirty="0">
                <a:latin typeface="HelveticaNeueLT Std" panose="020B0604020202020204" pitchFamily="34" charset="0"/>
              </a:rPr>
              <a:t>docker-compose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Images are published to the Docker Hub: </a:t>
            </a:r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https://hub.docker.com/u/volosoft</a:t>
            </a:r>
            <a:r>
              <a:rPr lang="en-US" sz="2000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9ADFB8-9FFF-4CAD-AFD7-A696855D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71" y="2139951"/>
            <a:ext cx="3171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0E265D80-EB6C-4EA7-A1FF-9E47828F9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1.000.000+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1979460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3508811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GitHub: </a:t>
            </a:r>
            <a:r>
              <a:rPr lang="en-US" sz="2000" dirty="0">
                <a:latin typeface="HelveticaNeueLT Std" panose="020B0604020202020204" pitchFamily="34" charset="0"/>
              </a:rPr>
              <a:t>@hikalkan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2917825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2898715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530215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DD32E-4099-415B-B624-DB4126A22101}"/>
              </a:ext>
            </a:extLst>
          </p:cNvPr>
          <p:cNvSpPr txBox="1"/>
          <p:nvPr/>
        </p:nvSpPr>
        <p:spPr>
          <a:xfrm>
            <a:off x="384789" y="5390395"/>
            <a:ext cx="1142242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Presentation: </a:t>
            </a:r>
            <a:r>
              <a:rPr lang="en-US" sz="3800" dirty="0">
                <a:hlinkClick r:id="rId4"/>
              </a:rPr>
              <a:t>https://github.com/hikalkan/presentations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A78FC4D-50C6-488D-A193-50FCF058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 </a:t>
            </a:r>
            <a:r>
              <a:rPr lang="en-US" sz="4000" dirty="0" err="1">
                <a:latin typeface="HelveticaNeueLT Std Med Cn" panose="020B0606030502030204" pitchFamily="34" charset="0"/>
              </a:rPr>
              <a:t>vNEXT</a:t>
            </a: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&amp; extensible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Some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Driven Design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Multi-Tenancy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Virtual File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Forms &amp; Tag Helpers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Theming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Background jobs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HTTP Client Proxies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Database Agnostic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  <a:hlinkClick r:id="rId3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  <a:hlinkClick r:id="rId3"/>
              </a:rPr>
              <a:t>abp.io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44B7E-391E-433E-A42F-A741F062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12" y="2894410"/>
            <a:ext cx="5289295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FROM MONOLITHIC TO MICROSERVICE:</a:t>
            </a:r>
            <a:br>
              <a:rPr lang="en-US" sz="2400" b="1" dirty="0">
                <a:latin typeface="HelveticaNeueLT Std Med Cn" panose="020B0606030502030204" pitchFamily="34" charset="0"/>
              </a:rPr>
            </a:br>
            <a:r>
              <a:rPr lang="en-US" sz="2400" i="1" dirty="0">
                <a:latin typeface="HelveticaNeueLT Std Med Cn" panose="020B0606030502030204" pitchFamily="34" charset="0"/>
              </a:rPr>
              <a:t>CHALLENGES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6832541" y="2869548"/>
            <a:ext cx="452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590212" y="2156800"/>
            <a:ext cx="234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6832541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7640</TotalTime>
  <Words>1467</Words>
  <Application>Microsoft Office PowerPoint</Application>
  <PresentationFormat>Widescreen</PresentationFormat>
  <Paragraphs>404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HelveticaNeueLT Std</vt:lpstr>
      <vt:lpstr>Courier New</vt:lpstr>
      <vt:lpstr>Calibri Light</vt:lpstr>
      <vt:lpstr>HelveticaNeueLT Std Med Cn</vt:lpstr>
      <vt:lpstr>Arial</vt:lpstr>
      <vt:lpstr>Calibri</vt:lpstr>
      <vt:lpstr>Office Theme</vt:lpstr>
      <vt:lpstr>MICROSERVICE IMPLEMENTATION: TOOLS, PATTERNS &amp; PRACTICES</vt:lpstr>
      <vt:lpstr>ABOUT ME  Halil İbrahim Kalkan                   </vt:lpstr>
      <vt:lpstr>WE ARE DEVELOPING OPEN SOURCE AND COMMERCIAL SOFTWARE DEVELOPMENT TOOLS</vt:lpstr>
      <vt:lpstr>ASP.NET BOILERPLATE</vt:lpstr>
      <vt:lpstr>ABP vNEXT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Distributed Services (SOA)</vt:lpstr>
      <vt:lpstr>PART – I : FROM MONOLITHIC TO MICROSERVICE Modular Application / Distributed Services (SOA)</vt:lpstr>
      <vt:lpstr>PowerPoint Presentation</vt:lpstr>
      <vt:lpstr>PART – II : THE IMPLEMENTATION Overall Solution</vt:lpstr>
      <vt:lpstr>PowerPoint Presentation</vt:lpstr>
      <vt:lpstr>PART – II : THE IMPLEMENTATION Authentication with IdentityServer4</vt:lpstr>
      <vt:lpstr>PART – II : THE IMPLEMENTATION Authentication / Hybrid Flow</vt:lpstr>
      <vt:lpstr>PART – II : THE IMPLEMENTATION Authentication with IdentityServer4</vt:lpstr>
      <vt:lpstr>PART – II : THE IMPLEMENTATION API Gateways</vt:lpstr>
      <vt:lpstr>PART – II : THE IMPLEMENTATION Synchronous Communication of Microservices</vt:lpstr>
      <vt:lpstr>PART – II : THE IMPLEMENTATION Dynamic C# API Proxies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Data Duplication &amp; Synchronization</vt:lpstr>
      <vt:lpstr>PART – II : THE IMPLEMENTATION Data Duplication &amp; Synchronization</vt:lpstr>
      <vt:lpstr>PART – II : THE IMPLEMENTATION Data Duplication &amp; Synchronization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PowerPoint Presentation</vt:lpstr>
      <vt:lpstr>Further Learning / Resources</vt:lpstr>
      <vt:lpstr> Halil İbrahim Kalkan                   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236</cp:revision>
  <dcterms:created xsi:type="dcterms:W3CDTF">2019-02-25T13:56:54Z</dcterms:created>
  <dcterms:modified xsi:type="dcterms:W3CDTF">2019-04-11T13:58:23Z</dcterms:modified>
</cp:coreProperties>
</file>